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fast.org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flfast.org/testing-resources-K2-teacher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flfast.org/test-admin-resourc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81624-6E64-4A0B-90F7-4152F978B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 services</a:t>
            </a:r>
            <a:br>
              <a:rPr lang="en-US" dirty="0"/>
            </a:br>
            <a:r>
              <a:rPr lang="en-US" dirty="0"/>
              <a:t>top 10 </a:t>
            </a:r>
            <a:br>
              <a:rPr lang="en-US" dirty="0"/>
            </a:br>
            <a:r>
              <a:rPr lang="en-US" dirty="0" err="1"/>
              <a:t>faq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8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9895-B54C-4BE9-A72A-11EA03E7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  I have a new teacher/staff who needs an account in TIDE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3A626-1B93-44D2-8584-7116827CD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can add user accounts for Test Administrator, AVA Test Administrator, and School Reporting Access from your role as School Assessment Coordinator.</a:t>
            </a:r>
          </a:p>
          <a:p>
            <a:r>
              <a:rPr lang="en-US" sz="2400" dirty="0"/>
              <a:t>If you need a user account added for School Administrator, School Assessment Coordinator, or School Data Entry, please email Heather and/or Nate with your request.</a:t>
            </a:r>
          </a:p>
          <a:p>
            <a:r>
              <a:rPr lang="en-US" sz="2400" dirty="0"/>
              <a:t>If your principal is requesting additional personnel to have the School Assessment Coordinator role to assist with testing, please have them email Nate.</a:t>
            </a:r>
          </a:p>
        </p:txBody>
      </p:sp>
    </p:spTree>
    <p:extLst>
      <p:ext uri="{BB962C8B-B14F-4D97-AF65-F5344CB8AC3E}">
        <p14:creationId xmlns:p14="http://schemas.microsoft.com/office/powerpoint/2010/main" val="398439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  <p:sndAc>
          <p:stSnd>
            <p:snd r:embed="rId2" name="explode.wav"/>
          </p:stSnd>
        </p:sndAc>
      </p:transition>
    </mc:Choice>
    <mc:Fallback>
      <p:transition spd="slow">
        <p:random/>
        <p:sndAc>
          <p:stSnd>
            <p:snd r:embed="rId2" name="explod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A73BA-1BBA-4438-8173-417BEEFB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  I have a teacher who can’t see a student’s scores from PM1/2/3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939F8-91C6-4F43-8D1E-F2E911507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Double check that the student has a submitted/completed test for the PM period in question </a:t>
            </a:r>
          </a:p>
          <a:p>
            <a:pPr lvl="1"/>
            <a:r>
              <a:rPr lang="en-US" sz="1800" dirty="0"/>
              <a:t>Pull up the student in TIDE and look at the “Student Participation” section </a:t>
            </a:r>
          </a:p>
          <a:p>
            <a:r>
              <a:rPr lang="en-US" sz="2000" dirty="0"/>
              <a:t>Make sure the student is correctly rostered* to the teacher</a:t>
            </a:r>
          </a:p>
          <a:p>
            <a:r>
              <a:rPr lang="en-US" sz="2000" dirty="0"/>
              <a:t>Make sure you have your FRS dashboard set up to pull the correct PM data or subject that you are looking for</a:t>
            </a:r>
          </a:p>
          <a:p>
            <a:r>
              <a:rPr lang="en-US" sz="2000" dirty="0"/>
              <a:t>*If the student is not on the teacher’s roster, or if the teacher changed, you will need to edit the roster</a:t>
            </a:r>
          </a:p>
          <a:p>
            <a:pPr lvl="1"/>
            <a:r>
              <a:rPr lang="en-US" sz="1800" dirty="0"/>
              <a:t>Call Charlie Henderson in Eval Services 850-469-5308 if you hit a snag!</a:t>
            </a:r>
          </a:p>
          <a:p>
            <a:pPr marL="0" indent="0">
              <a:buNone/>
            </a:pPr>
            <a:r>
              <a:rPr lang="en-US" sz="2000" dirty="0"/>
              <a:t>* See Question 8</a:t>
            </a:r>
          </a:p>
        </p:txBody>
      </p:sp>
    </p:spTree>
    <p:extLst>
      <p:ext uri="{BB962C8B-B14F-4D97-AF65-F5344CB8AC3E}">
        <p14:creationId xmlns:p14="http://schemas.microsoft.com/office/powerpoint/2010/main" val="1755975790"/>
      </p:ext>
    </p:extLst>
  </p:cSld>
  <p:clrMapOvr>
    <a:masterClrMapping/>
  </p:clrMapOvr>
  <p:transition spd="slow">
    <p:wheel spokes="1"/>
    <p:sndAc>
      <p:stSnd>
        <p:snd r:embed="rId2" name="explod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B55D94-5EA3-455F-991F-D18A6B9B9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3791"/>
            <a:ext cx="12192000" cy="4284878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35A2331E-DEB1-4E58-B046-B536AE26A6EC}"/>
              </a:ext>
            </a:extLst>
          </p:cNvPr>
          <p:cNvSpPr/>
          <p:nvPr/>
        </p:nvSpPr>
        <p:spPr>
          <a:xfrm rot="2884792">
            <a:off x="805343" y="536896"/>
            <a:ext cx="310393" cy="89762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387DCB-9861-4D2E-A4E1-CA6127DB3E00}"/>
              </a:ext>
            </a:extLst>
          </p:cNvPr>
          <p:cNvSpPr txBox="1"/>
          <p:nvPr/>
        </p:nvSpPr>
        <p:spPr>
          <a:xfrm>
            <a:off x="1305928" y="616375"/>
            <a:ext cx="476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List of active rosters/teachers who can view scores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309ECD47-00CD-4346-A955-58965DB02728}"/>
              </a:ext>
            </a:extLst>
          </p:cNvPr>
          <p:cNvSpPr/>
          <p:nvPr/>
        </p:nvSpPr>
        <p:spPr>
          <a:xfrm rot="5400000">
            <a:off x="1596726" y="3312632"/>
            <a:ext cx="310393" cy="89762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9E0A72-BDD2-4207-8F55-2DF7F52772F9}"/>
              </a:ext>
            </a:extLst>
          </p:cNvPr>
          <p:cNvSpPr txBox="1"/>
          <p:nvPr/>
        </p:nvSpPr>
        <p:spPr>
          <a:xfrm>
            <a:off x="2223082" y="3602052"/>
            <a:ext cx="5498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Where you verify if a PM test was actually taken/submitted</a:t>
            </a:r>
          </a:p>
        </p:txBody>
      </p:sp>
    </p:spTree>
    <p:extLst>
      <p:ext uri="{BB962C8B-B14F-4D97-AF65-F5344CB8AC3E}">
        <p14:creationId xmlns:p14="http://schemas.microsoft.com/office/powerpoint/2010/main" val="396565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11D9B-530E-454B-B234-F0AEF86CF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 I have missing students on a teacher’s roster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9B9FB-161B-4A8A-A812-E29D7F36D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You can search for missing students by using the “View/Edit/Roster” rosters tile on the TIDE Dashboard</a:t>
            </a:r>
          </a:p>
          <a:p>
            <a:r>
              <a:rPr lang="en-US" sz="2000" dirty="0"/>
              <a:t>If the student was re-enrolled after moving, you may have to select the “Former Students” button in the “Show More Information” dropdown inside the roster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8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757852-A7B8-4292-8F89-A2372D343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814" y="338988"/>
            <a:ext cx="5511149" cy="5931782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DCE576A5-DA2C-4127-BB9B-44564CE669FE}"/>
              </a:ext>
            </a:extLst>
          </p:cNvPr>
          <p:cNvSpPr/>
          <p:nvPr/>
        </p:nvSpPr>
        <p:spPr>
          <a:xfrm rot="10800000">
            <a:off x="5368953" y="4530055"/>
            <a:ext cx="1166070" cy="16778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90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29982D-B5D8-4646-AF8A-E1758E4A0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96" y="0"/>
            <a:ext cx="11325138" cy="264617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CAE382-0BC9-4F83-B979-1006BB1A7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96" y="2545167"/>
            <a:ext cx="11325137" cy="411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41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6CF6CD-FAF9-4F86-BDB3-A80F0636D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3297"/>
            <a:ext cx="12192000" cy="558319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EDBF6FF-C0A1-431A-8BD9-EC2FBC92DA8D}"/>
              </a:ext>
            </a:extLst>
          </p:cNvPr>
          <p:cNvSpPr/>
          <p:nvPr/>
        </p:nvSpPr>
        <p:spPr>
          <a:xfrm>
            <a:off x="6207853" y="4672668"/>
            <a:ext cx="5293453" cy="174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649106-E310-4B32-B00E-BBEE1C904B03}"/>
              </a:ext>
            </a:extLst>
          </p:cNvPr>
          <p:cNvSpPr txBox="1"/>
          <p:nvPr/>
        </p:nvSpPr>
        <p:spPr>
          <a:xfrm>
            <a:off x="2239860" y="4915949"/>
            <a:ext cx="396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Type a student’s name to search and add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8163990-0C67-4814-90C2-CB92715A0A86}"/>
              </a:ext>
            </a:extLst>
          </p:cNvPr>
          <p:cNvSpPr/>
          <p:nvPr/>
        </p:nvSpPr>
        <p:spPr>
          <a:xfrm rot="10800000">
            <a:off x="7654954" y="3894669"/>
            <a:ext cx="1199625" cy="2181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FE50B-8D93-4A40-83AA-0FD56365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  Where can I find manuals/scripts/user guides?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9AE28-EB80-4778-BC8D-44CB32F34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Services webpage – we have links for grade-specific materials (K-2, 3-10)</a:t>
            </a:r>
          </a:p>
          <a:p>
            <a:r>
              <a:rPr lang="en-US" dirty="0"/>
              <a:t>Google classroom by level – Elementary or Secondary…</a:t>
            </a:r>
          </a:p>
          <a:p>
            <a:pPr lvl="1"/>
            <a:r>
              <a:rPr lang="en-US" dirty="0"/>
              <a:t>Contact Heather for access</a:t>
            </a:r>
          </a:p>
          <a:p>
            <a:pPr lvl="1"/>
            <a:endParaRPr lang="en-US" dirty="0"/>
          </a:p>
          <a:p>
            <a:r>
              <a:rPr lang="en-US" dirty="0"/>
              <a:t>State’s testing site – </a:t>
            </a:r>
            <a:r>
              <a:rPr lang="en-US" dirty="0">
                <a:hlinkClick r:id="rId3"/>
              </a:rPr>
              <a:t>www.FlFast.org</a:t>
            </a:r>
            <a:endParaRPr lang="en-US" dirty="0"/>
          </a:p>
          <a:p>
            <a:pPr lvl="1"/>
            <a:r>
              <a:rPr lang="en-US" dirty="0"/>
              <a:t>There is now a one-stop shop for all things test administration related </a:t>
            </a:r>
          </a:p>
          <a:p>
            <a:pPr lvl="1"/>
            <a:r>
              <a:rPr lang="en-US" dirty="0"/>
              <a:t>Testing Resources for Grades K-2</a:t>
            </a:r>
          </a:p>
          <a:p>
            <a:pPr lvl="1"/>
            <a:r>
              <a:rPr lang="en-US" dirty="0"/>
              <a:t>Testing Resources for Grades 3-10</a:t>
            </a:r>
          </a:p>
          <a:p>
            <a:r>
              <a:rPr lang="en-US" dirty="0"/>
              <a:t>Don’t forget about the TA Certification Course!</a:t>
            </a:r>
          </a:p>
        </p:txBody>
      </p:sp>
    </p:spTree>
    <p:extLst>
      <p:ext uri="{BB962C8B-B14F-4D97-AF65-F5344CB8AC3E}">
        <p14:creationId xmlns:p14="http://schemas.microsoft.com/office/powerpoint/2010/main" val="31756787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41C8B-D561-43CD-BB86-CEFA30D5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 K-2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650BF-1317-46F3-A8D5-5B8ADAE1D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https://flfast.org/testing-resources-K2-teacher.html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Renaissance Support Team number</a:t>
            </a:r>
          </a:p>
          <a:p>
            <a:r>
              <a:rPr lang="en-US" dirty="0"/>
              <a:t>Dates</a:t>
            </a:r>
          </a:p>
          <a:p>
            <a:r>
              <a:rPr lang="en-US" dirty="0"/>
              <a:t>Guides</a:t>
            </a:r>
          </a:p>
          <a:p>
            <a:r>
              <a:rPr lang="en-US" dirty="0"/>
              <a:t>Manuals</a:t>
            </a:r>
          </a:p>
          <a:p>
            <a:r>
              <a:rPr lang="en-US" dirty="0"/>
              <a:t>Accommodations info</a:t>
            </a:r>
          </a:p>
          <a:p>
            <a:r>
              <a:rPr lang="en-US" dirty="0"/>
              <a:t>Sample test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449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5463-4A7B-4D3B-8FA4-143D26451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 3-10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EFB6-7744-438A-96C9-99D7AF740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https://flfast.org/test-admin-resources.html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Manuals</a:t>
            </a:r>
          </a:p>
          <a:p>
            <a:r>
              <a:rPr lang="en-US" dirty="0"/>
              <a:t>Scripts</a:t>
            </a:r>
          </a:p>
          <a:p>
            <a:r>
              <a:rPr lang="en-US" dirty="0"/>
              <a:t>User Guides</a:t>
            </a:r>
          </a:p>
          <a:p>
            <a:r>
              <a:rPr lang="en-US" dirty="0"/>
              <a:t>Forms &amp; Signs</a:t>
            </a:r>
          </a:p>
          <a:p>
            <a:r>
              <a:rPr lang="en-US" dirty="0"/>
              <a:t>Student Materials</a:t>
            </a:r>
          </a:p>
        </p:txBody>
      </p:sp>
    </p:spTree>
    <p:extLst>
      <p:ext uri="{BB962C8B-B14F-4D97-AF65-F5344CB8AC3E}">
        <p14:creationId xmlns:p14="http://schemas.microsoft.com/office/powerpoint/2010/main" val="389727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8EA940-43C5-4203-A76C-741764D8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 </a:t>
            </a:r>
            <a:r>
              <a:rPr lang="en-US" dirty="0">
                <a:latin typeface="Calisto MT" panose="02040603050505030304" pitchFamily="18" charset="0"/>
              </a:rPr>
              <a:t>Can a sick student log back into their test?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9B3BDF-B23B-4287-B364-42487890F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sto MT" panose="02040603050505030304" pitchFamily="18" charset="0"/>
              </a:rPr>
              <a:t>If a student goes home sick*, they are allowed to log back in upon return to complete their assessment</a:t>
            </a:r>
          </a:p>
          <a:p>
            <a:r>
              <a:rPr lang="en-US" sz="2000" dirty="0">
                <a:latin typeface="Calisto MT" panose="02040603050505030304" pitchFamily="18" charset="0"/>
              </a:rPr>
              <a:t>As long as the student logs back in </a:t>
            </a:r>
            <a:r>
              <a:rPr lang="en-US" sz="2000" i="1" dirty="0">
                <a:latin typeface="Calisto MT" panose="02040603050505030304" pitchFamily="18" charset="0"/>
              </a:rPr>
              <a:t>within 2 calendar days</a:t>
            </a:r>
            <a:r>
              <a:rPr lang="en-US" sz="2000" dirty="0">
                <a:latin typeface="Calisto MT" panose="02040603050505030304" pitchFamily="18" charset="0"/>
              </a:rPr>
              <a:t>, no action needs to be taken in TIDE</a:t>
            </a:r>
          </a:p>
          <a:p>
            <a:r>
              <a:rPr lang="en-US" sz="2000" dirty="0">
                <a:latin typeface="Calisto MT" panose="02040603050505030304" pitchFamily="18" charset="0"/>
              </a:rPr>
              <a:t>After 2 calendar days, you will need to submit a “Reopen Test” request in TIDE</a:t>
            </a:r>
          </a:p>
          <a:p>
            <a:pPr lvl="1"/>
            <a:r>
              <a:rPr lang="en-US" sz="1800" dirty="0">
                <a:latin typeface="Calisto MT" panose="02040603050505030304" pitchFamily="18" charset="0"/>
              </a:rPr>
              <a:t>Make sure that you email Nate and Heather that you have created this request in TIDE – we do not receive notifications</a:t>
            </a:r>
          </a:p>
          <a:p>
            <a:pPr lvl="1"/>
            <a:endParaRPr lang="en-US" sz="1800" dirty="0">
              <a:latin typeface="Calisto MT" panose="02040603050505030304" pitchFamily="18" charset="0"/>
            </a:endParaRPr>
          </a:p>
          <a:p>
            <a:pPr marL="274320" lvl="1" indent="0">
              <a:buNone/>
            </a:pPr>
            <a:endParaRPr lang="en-US" sz="18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5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8BEB1-9CD9-4540-8DF7-18E70433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10.  What if I don’t know who to call for help?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B30983-4290-4DFE-A39B-B32E90C804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82341" y="1468073"/>
            <a:ext cx="6081109" cy="5117285"/>
          </a:xfrm>
        </p:spPr>
      </p:pic>
    </p:spTree>
    <p:extLst>
      <p:ext uri="{BB962C8B-B14F-4D97-AF65-F5344CB8AC3E}">
        <p14:creationId xmlns:p14="http://schemas.microsoft.com/office/powerpoint/2010/main" val="60161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explode.wav"/>
          </p:stSnd>
        </p:sndAc>
      </p:transition>
    </mc:Choice>
    <mc:Fallback>
      <p:transition spd="slow">
        <p:circle/>
        <p:sndAc>
          <p:stSnd>
            <p:snd r:embed="rId2" name="explod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6B7355-CACE-48C6-A768-2EAC60ADD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39" y="761083"/>
            <a:ext cx="11461276" cy="5335834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B355AEA1-2A2F-46E2-BB3A-BEE3929D7A6D}"/>
              </a:ext>
            </a:extLst>
          </p:cNvPr>
          <p:cNvSpPr/>
          <p:nvPr/>
        </p:nvSpPr>
        <p:spPr>
          <a:xfrm rot="10800000">
            <a:off x="6526635" y="3078760"/>
            <a:ext cx="1040235" cy="2097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1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34DF36-803A-432B-A0C8-77C65464B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9733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408936-10E9-4A01-AB00-7A0646E18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73349"/>
            <a:ext cx="12192000" cy="38133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716A3A-8DFD-49E0-A7BC-FF607EAEE97D}"/>
              </a:ext>
            </a:extLst>
          </p:cNvPr>
          <p:cNvSpPr txBox="1"/>
          <p:nvPr/>
        </p:nvSpPr>
        <p:spPr>
          <a:xfrm>
            <a:off x="9009776" y="1486674"/>
            <a:ext cx="1359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  <a:latin typeface="Calisto MT" panose="02040603050505030304" pitchFamily="18" charset="0"/>
              </a:rPr>
              <a:t>Session ID</a:t>
            </a:r>
          </a:p>
          <a:p>
            <a:r>
              <a:rPr lang="en-US" dirty="0">
                <a:highlight>
                  <a:srgbClr val="00FF00"/>
                </a:highlight>
                <a:latin typeface="Calisto MT" panose="02040603050505030304" pitchFamily="18" charset="0"/>
              </a:rPr>
              <a:t>Results ID</a:t>
            </a:r>
          </a:p>
          <a:p>
            <a:r>
              <a:rPr lang="en-US" dirty="0">
                <a:highlight>
                  <a:srgbClr val="00FF00"/>
                </a:highlight>
                <a:latin typeface="Calisto MT" panose="02040603050505030304" pitchFamily="18" charset="0"/>
              </a:rPr>
              <a:t>FLEID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AC61BE3-5BB1-488B-BA5D-5589269CCD58}"/>
              </a:ext>
            </a:extLst>
          </p:cNvPr>
          <p:cNvSpPr/>
          <p:nvPr/>
        </p:nvSpPr>
        <p:spPr>
          <a:xfrm rot="10800000">
            <a:off x="3397541" y="1761688"/>
            <a:ext cx="880844" cy="15100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3326E15-E9A3-4C5B-92CF-7DA6E7C4CDD1}"/>
              </a:ext>
            </a:extLst>
          </p:cNvPr>
          <p:cNvSpPr/>
          <p:nvPr/>
        </p:nvSpPr>
        <p:spPr>
          <a:xfrm rot="5400000">
            <a:off x="-141214" y="5871197"/>
            <a:ext cx="880844" cy="15100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8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BD302-21DB-49EB-98B1-CBFB81EE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Can I delete students from TIDE?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B5C5C-ACB3-4546-A902-D6DE8A2E28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AE49AC-8283-4466-885B-9F2E0F152B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Student went to another school in the district – email Heather/Nate to move transfer the student in TIDE</a:t>
            </a:r>
          </a:p>
          <a:p>
            <a:r>
              <a:rPr lang="en-US" sz="2000" dirty="0"/>
              <a:t>Student is marked for FAA – call Karen Robinson (there are 2 sides of TIDE)</a:t>
            </a:r>
          </a:p>
          <a:p>
            <a:r>
              <a:rPr lang="en-US" sz="2000" dirty="0"/>
              <a:t>Student moved – wait until you have proof of enrollment (see “Yes” column)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6207E1-8781-40C3-896A-9BDEAB163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/>
              <a:t>YES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0860F7-9456-48E6-8922-50E60F3340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You have received a records request from an out of state or out of district school</a:t>
            </a:r>
          </a:p>
        </p:txBody>
      </p:sp>
    </p:spTree>
    <p:extLst>
      <p:ext uri="{BB962C8B-B14F-4D97-AF65-F5344CB8AC3E}">
        <p14:creationId xmlns:p14="http://schemas.microsoft.com/office/powerpoint/2010/main" val="3944649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D445B0C-D751-4D54-82AC-4392F86A4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 My K-2 student had a bad test day – can I deactivate their test?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2AAABF-FBCE-4AA5-91F9-0774FA7EE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Short answer…No</a:t>
            </a:r>
          </a:p>
          <a:p>
            <a:r>
              <a:rPr lang="en-US" sz="2400" dirty="0"/>
              <a:t>You may, however, test them again during the test window or outside the window to get another measure of his/her/their performance</a:t>
            </a:r>
          </a:p>
          <a:p>
            <a:r>
              <a:rPr lang="en-US" sz="2400" dirty="0"/>
              <a:t>State and district uses the first test taken in an active testing window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3708"/>
      </p:ext>
    </p:extLst>
  </p:cSld>
  <p:clrMapOvr>
    <a:masterClrMapping/>
  </p:clrMapOvr>
  <p:transition spd="slow">
    <p:comb/>
    <p:sndAc>
      <p:stSnd>
        <p:snd r:embed="rId2" name="explod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D494-80D0-4356-B1E3-D56F5E05A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 Student information in TIDE won’t save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E68A8-83B1-446F-9251-0CE71EFA5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you are manually adding or updating a student’s demographic information, you must ensure that all required information is selected</a:t>
            </a:r>
          </a:p>
          <a:p>
            <a:r>
              <a:rPr lang="en-US" sz="2400" dirty="0"/>
              <a:t>This includes </a:t>
            </a:r>
            <a:r>
              <a:rPr lang="en-US" sz="2400" i="1" dirty="0"/>
              <a:t>Test Eligibility</a:t>
            </a:r>
          </a:p>
          <a:p>
            <a:pPr lvl="1"/>
            <a:r>
              <a:rPr lang="en-US" sz="2000" dirty="0"/>
              <a:t>Must select “Eligible for Computer Based Assessment” or eligible accommodated, if applicable</a:t>
            </a:r>
          </a:p>
          <a:p>
            <a:pPr lvl="1"/>
            <a:r>
              <a:rPr lang="en-US" sz="2000" dirty="0"/>
              <a:t>Make sure you are selecting ALL assessments that a student will take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072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4B19CC-BDDE-446A-B63C-57FF667E1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9953"/>
            <a:ext cx="12192000" cy="56827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1B7D73-4C43-4EBB-95E6-094127FACF71}"/>
              </a:ext>
            </a:extLst>
          </p:cNvPr>
          <p:cNvSpPr txBox="1"/>
          <p:nvPr/>
        </p:nvSpPr>
        <p:spPr>
          <a:xfrm flipH="1">
            <a:off x="9781564" y="3781338"/>
            <a:ext cx="204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Grades 4-10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8EFB05-F65C-49D0-99DC-37B0BC101A26}"/>
              </a:ext>
            </a:extLst>
          </p:cNvPr>
          <p:cNvSpPr txBox="1"/>
          <p:nvPr/>
        </p:nvSpPr>
        <p:spPr>
          <a:xfrm flipH="1">
            <a:off x="9781564" y="4471333"/>
            <a:ext cx="192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Grades 5 &amp; 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570FD2-F7A5-4660-A7B0-4829DE1B9E4A}"/>
              </a:ext>
            </a:extLst>
          </p:cNvPr>
          <p:cNvSpPr txBox="1"/>
          <p:nvPr/>
        </p:nvSpPr>
        <p:spPr>
          <a:xfrm>
            <a:off x="3674379" y="3586186"/>
            <a:ext cx="1815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Currently enrolled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5A8BBE-850A-44C4-B375-580B13F3A65E}"/>
              </a:ext>
            </a:extLst>
          </p:cNvPr>
          <p:cNvSpPr txBox="1"/>
          <p:nvPr/>
        </p:nvSpPr>
        <p:spPr>
          <a:xfrm>
            <a:off x="9710257" y="3108337"/>
            <a:ext cx="218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Eligible Course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386C65-6F5B-4211-B6D8-F41B9484C7C5}"/>
              </a:ext>
            </a:extLst>
          </p:cNvPr>
          <p:cNvSpPr txBox="1"/>
          <p:nvPr/>
        </p:nvSpPr>
        <p:spPr>
          <a:xfrm>
            <a:off x="3598878" y="1493240"/>
            <a:ext cx="1162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Grades 3-10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855E23-8A72-41D3-95D3-B7BBC38D582B}"/>
              </a:ext>
            </a:extLst>
          </p:cNvPr>
          <p:cNvSpPr txBox="1"/>
          <p:nvPr/>
        </p:nvSpPr>
        <p:spPr>
          <a:xfrm>
            <a:off x="3598878" y="1817624"/>
            <a:ext cx="2643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Grades 3-8 (not in </a:t>
            </a:r>
            <a:r>
              <a:rPr lang="en-US" sz="1600" dirty="0" err="1">
                <a:highlight>
                  <a:srgbClr val="FFFF00"/>
                </a:highlight>
              </a:rPr>
              <a:t>Alg</a:t>
            </a:r>
            <a:r>
              <a:rPr lang="en-US" sz="1600" dirty="0">
                <a:highlight>
                  <a:srgbClr val="FFFF00"/>
                </a:highlight>
              </a:rPr>
              <a:t>/</a:t>
            </a:r>
            <a:r>
              <a:rPr lang="en-US" sz="1600" dirty="0" err="1">
                <a:highlight>
                  <a:srgbClr val="FFFF00"/>
                </a:highlight>
              </a:rPr>
              <a:t>Geom</a:t>
            </a:r>
            <a:r>
              <a:rPr lang="en-US" sz="1600" dirty="0">
                <a:highlight>
                  <a:srgbClr val="FFFF00"/>
                </a:highlight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D5AAD8-5D39-4BA1-9D6C-952F936ACB5D}"/>
              </a:ext>
            </a:extLst>
          </p:cNvPr>
          <p:cNvSpPr txBox="1"/>
          <p:nvPr/>
        </p:nvSpPr>
        <p:spPr>
          <a:xfrm>
            <a:off x="3598878" y="4919788"/>
            <a:ext cx="499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Eligible </a:t>
            </a:r>
            <a:r>
              <a:rPr lang="en-US" dirty="0" err="1">
                <a:highlight>
                  <a:srgbClr val="FFFF00"/>
                </a:highlight>
              </a:rPr>
              <a:t>retakers</a:t>
            </a:r>
            <a:r>
              <a:rPr lang="en-US" dirty="0">
                <a:highlight>
                  <a:srgbClr val="FFFF00"/>
                </a:highlight>
              </a:rPr>
              <a:t> ONLY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17DC35-6F60-4B82-9DB1-6B0C7442E1FB}"/>
              </a:ext>
            </a:extLst>
          </p:cNvPr>
          <p:cNvSpPr txBox="1"/>
          <p:nvPr/>
        </p:nvSpPr>
        <p:spPr>
          <a:xfrm>
            <a:off x="3609677" y="5884058"/>
            <a:ext cx="2314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ighlight>
                  <a:srgbClr val="FFFF00"/>
                </a:highlight>
              </a:rPr>
              <a:t>Eligible retakers ONLY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9149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FF93F-FEF6-4219-A1ED-3B857FA7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I have a new student that isn’t showing up in TIDE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CF3A21-138B-4F87-AFCC-964A12241A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Are they from another Escambia County School?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F9D526-2B90-48A2-8AA1-EDAF09693E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Email Heather and/or Nate</a:t>
            </a:r>
          </a:p>
          <a:p>
            <a:r>
              <a:rPr lang="en-US" sz="2000" dirty="0"/>
              <a:t>We will transfer them for you in TIDE</a:t>
            </a:r>
          </a:p>
          <a:p>
            <a:r>
              <a:rPr lang="en-US" sz="2000" dirty="0"/>
              <a:t>DO NOT make a new entry for these students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AA4C28E-DCB5-4BF0-A29C-7DF2E9C5A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1856220"/>
            <a:ext cx="4754880" cy="6400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Are they from another Florida district or out of state?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49720C-20DF-44C5-987A-6B593892B2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Once they have an FLEID populate into FOCUS (in the Classified tab), you can manually enter them into TIDE</a:t>
            </a:r>
          </a:p>
          <a:p>
            <a:r>
              <a:rPr lang="en-US" sz="2000" dirty="0"/>
              <a:t>Make sure you are entering the Student ID into the “District Use” field</a:t>
            </a:r>
          </a:p>
          <a:p>
            <a:r>
              <a:rPr lang="en-US" sz="2000" dirty="0"/>
              <a:t>Correctly add any IEP or 504 accommodations, if necessary</a:t>
            </a:r>
          </a:p>
        </p:txBody>
      </p:sp>
    </p:spTree>
    <p:extLst>
      <p:ext uri="{BB962C8B-B14F-4D97-AF65-F5344CB8AC3E}">
        <p14:creationId xmlns:p14="http://schemas.microsoft.com/office/powerpoint/2010/main" val="4218652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4594</TotalTime>
  <Words>879</Words>
  <Application>Microsoft Office PowerPoint</Application>
  <PresentationFormat>Widescreen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Calisto MT</vt:lpstr>
      <vt:lpstr>Garamond</vt:lpstr>
      <vt:lpstr>Savon</vt:lpstr>
      <vt:lpstr>Eval services top 10  faq</vt:lpstr>
      <vt:lpstr>1.  Can a sick student log back into their test?</vt:lpstr>
      <vt:lpstr>PowerPoint Presentation</vt:lpstr>
      <vt:lpstr>PowerPoint Presentation</vt:lpstr>
      <vt:lpstr>2.  Can I delete students from TIDE?</vt:lpstr>
      <vt:lpstr>3.  My K-2 student had a bad test day – can I deactivate their test?</vt:lpstr>
      <vt:lpstr>4.  Student information in TIDE won’t save </vt:lpstr>
      <vt:lpstr>PowerPoint Presentation</vt:lpstr>
      <vt:lpstr>5. I have a new student that isn’t showing up in TIDE </vt:lpstr>
      <vt:lpstr>6.  I have a new teacher/staff who needs an account in TIDE</vt:lpstr>
      <vt:lpstr>7.  I have a teacher who can’t see a student’s scores from PM1/2/3</vt:lpstr>
      <vt:lpstr>PowerPoint Presentation</vt:lpstr>
      <vt:lpstr>8. I have missing students on a teacher’s roster  </vt:lpstr>
      <vt:lpstr>PowerPoint Presentation</vt:lpstr>
      <vt:lpstr>PowerPoint Presentation</vt:lpstr>
      <vt:lpstr>PowerPoint Presentation</vt:lpstr>
      <vt:lpstr>9.  Where can I find manuals/scripts/user guides?</vt:lpstr>
      <vt:lpstr>Grades K-2</vt:lpstr>
      <vt:lpstr>Grades 3-10</vt:lpstr>
      <vt:lpstr>10.  What if I don’t know who to call for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 services top 10  faq</dc:title>
  <dc:creator>Heather Rykard</dc:creator>
  <cp:lastModifiedBy>Heather Rykard</cp:lastModifiedBy>
  <cp:revision>24</cp:revision>
  <dcterms:created xsi:type="dcterms:W3CDTF">2024-01-25T15:09:27Z</dcterms:created>
  <dcterms:modified xsi:type="dcterms:W3CDTF">2024-02-02T17:28:55Z</dcterms:modified>
</cp:coreProperties>
</file>